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617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3403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7759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2804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4612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60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9089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2289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28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225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34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593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131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093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101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0267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033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5B37BA2-8343-44BD-BE29-6D2AAC173283}" type="datetimeFigureOut">
              <a:rPr lang="en-IE" smtClean="0"/>
              <a:t>18/06/2021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8C25-85F0-4705-985A-93CEBD048D5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8848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0532" y="278674"/>
            <a:ext cx="8825658" cy="825137"/>
          </a:xfrm>
        </p:spPr>
        <p:txBody>
          <a:bodyPr/>
          <a:lstStyle/>
          <a:p>
            <a:pPr algn="ctr"/>
            <a:r>
              <a:rPr lang="en-IE" sz="2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Audit Insights Webinar Programme</a:t>
            </a:r>
            <a:r>
              <a:rPr lang="en-IE" sz="4400" dirty="0" smtClean="0"/>
              <a:t/>
            </a:r>
            <a:br>
              <a:rPr lang="en-IE" sz="4400" dirty="0" smtClean="0"/>
            </a:br>
            <a:r>
              <a:rPr lang="en-IE" sz="1600" dirty="0"/>
              <a:t>Thursday, </a:t>
            </a:r>
            <a:r>
              <a:rPr lang="en-IE" sz="1600" dirty="0" smtClean="0"/>
              <a:t>17</a:t>
            </a:r>
            <a:r>
              <a:rPr lang="en-IE" sz="1600" baseline="30000" dirty="0" smtClean="0"/>
              <a:t>th</a:t>
            </a:r>
            <a:r>
              <a:rPr lang="en-IE" sz="1600" dirty="0" smtClean="0"/>
              <a:t> June 2021 (10.00 a.m.)</a:t>
            </a:r>
            <a:endParaRPr lang="en-IE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321608" y="1328056"/>
            <a:ext cx="8984589" cy="53710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E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10.00 – 10.10		Opening Address</a:t>
            </a:r>
          </a:p>
          <a:p>
            <a:r>
              <a:rPr lang="en-IE" sz="1200" dirty="0"/>
              <a:t>	</a:t>
            </a:r>
            <a:r>
              <a:rPr lang="en-IE" sz="1200" dirty="0" smtClean="0"/>
              <a:t>	</a:t>
            </a:r>
            <a:r>
              <a:rPr lang="en-IE" sz="12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en-IE" sz="1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Colette Drinan, Accounting Officer, OCAG</a:t>
            </a:r>
          </a:p>
          <a:p>
            <a:endParaRPr lang="en-IE" sz="12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1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10.10 – 10.40		The Control Environment (panel discussion)</a:t>
            </a:r>
          </a:p>
          <a:p>
            <a:pPr>
              <a:spcBef>
                <a:spcPts val="300"/>
              </a:spcBef>
            </a:pPr>
            <a:r>
              <a:rPr lang="en-IE" sz="1200" dirty="0"/>
              <a:t>	</a:t>
            </a:r>
            <a:r>
              <a:rPr lang="en-IE" sz="1200" dirty="0" smtClean="0"/>
              <a:t>			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Colette Drinan, 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Accounting Officer, 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OCAG</a:t>
            </a:r>
            <a:endParaRPr lang="en-IE" sz="12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			Conor O’Kelly, Chief Executive, NTMA</a:t>
            </a:r>
          </a:p>
          <a:p>
            <a:r>
              <a:rPr lang="en-IE" sz="1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en-IE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			</a:t>
            </a:r>
            <a:endParaRPr lang="en-IE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IE" sz="1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10.40 – 11.20		Corporate Culture</a:t>
            </a:r>
          </a:p>
          <a:p>
            <a:pPr>
              <a:spcBef>
                <a:spcPts val="300"/>
              </a:spcBef>
            </a:pPr>
            <a:r>
              <a:rPr lang="en-IE" sz="1200" dirty="0"/>
              <a:t>	</a:t>
            </a:r>
            <a:r>
              <a:rPr lang="en-IE" sz="1200" dirty="0" smtClean="0"/>
              <a:t>			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Josephine Feehily, Chairperson of the Pensions Commission</a:t>
            </a: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		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Níall 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Fitzgerald, Head of Ethics and Governance, Chartered Accountants Ireland</a:t>
            </a: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		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Dr Karen 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Gray, 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Director, Transformative Space Ltd, UK</a:t>
            </a:r>
            <a:endParaRPr lang="en-IE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IE" sz="1200" dirty="0"/>
          </a:p>
          <a:p>
            <a:r>
              <a:rPr lang="en-IE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11.20 – 11.50		Procurement</a:t>
            </a:r>
          </a:p>
          <a:p>
            <a:pPr>
              <a:spcBef>
                <a:spcPts val="300"/>
              </a:spcBef>
            </a:pPr>
            <a:r>
              <a:rPr lang="en-IE" sz="1200" dirty="0"/>
              <a:t>	</a:t>
            </a:r>
            <a:r>
              <a:rPr lang="en-IE" sz="1200" dirty="0" smtClean="0"/>
              <a:t>			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Paul Quinn, Chief Procurement Officer, Office of Government Procurement</a:t>
            </a: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		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Erika Bozzay, Senior Policy Advisor, Public 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Procurement Division, 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OECD </a:t>
            </a:r>
            <a:endParaRPr lang="en-IE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IE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IE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11.50 – 12.30		Managing fraud risk</a:t>
            </a:r>
          </a:p>
          <a:p>
            <a:pPr>
              <a:spcBef>
                <a:spcPts val="300"/>
              </a:spcBef>
            </a:pPr>
            <a:r>
              <a:rPr lang="en-IE" sz="1200" dirty="0"/>
              <a:t>	</a:t>
            </a:r>
            <a:r>
              <a:rPr lang="en-IE" sz="1200" dirty="0" smtClean="0"/>
              <a:t>			</a:t>
            </a:r>
            <a:r>
              <a:rPr lang="en-IE" sz="1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Eileen Healy, Partner and Noel Comerford, Senior Manager, 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Deloitte</a:t>
            </a: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			Anne Cairns, Audit Manager, Audit Scotland</a:t>
            </a:r>
          </a:p>
          <a:p>
            <a:pPr>
              <a:spcBef>
                <a:spcPts val="300"/>
              </a:spcBef>
            </a:pP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			Brian Honan, BH Consulting</a:t>
            </a:r>
          </a:p>
          <a:p>
            <a:endParaRPr lang="en-IE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IE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12.30 – 12.40		Closing Address</a:t>
            </a:r>
          </a:p>
          <a:p>
            <a:r>
              <a:rPr lang="en-IE" sz="1200" dirty="0"/>
              <a:t>	</a:t>
            </a:r>
            <a:r>
              <a:rPr lang="en-IE" sz="1200" dirty="0" smtClean="0"/>
              <a:t>			</a:t>
            </a:r>
            <a:r>
              <a:rPr lang="en-IE" sz="1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Colette Drinan, Accounting Officer, OCAG</a:t>
            </a:r>
          </a:p>
          <a:p>
            <a:endParaRPr lang="en-IE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850314"/>
            <a:ext cx="3607724" cy="2391650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2000"/>
              </a:lnSpc>
            </a:pPr>
            <a:r>
              <a:rPr lang="en-IE" sz="2300" b="1" dirty="0" smtClean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‘ Emerging challenges </a:t>
            </a:r>
          </a:p>
          <a:p>
            <a:pPr>
              <a:lnSpc>
                <a:spcPct val="112000"/>
              </a:lnSpc>
            </a:pPr>
            <a:r>
              <a:rPr lang="en-IE" sz="2300" b="1" dirty="0" smtClean="0">
                <a:ln w="22225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- what our audits say about the changed environment ’</a:t>
            </a:r>
            <a:endParaRPr lang="en-IE" sz="2300" b="1" spc="50" dirty="0" smtClean="0">
              <a:ln w="0"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ahnschrift Condensed" panose="020B0502040204020203" pitchFamily="34" charset="0"/>
            </a:endParaRPr>
          </a:p>
          <a:p>
            <a:endParaRPr lang="en-IE" sz="1050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Bahnschrift Condensed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7428" y="5958106"/>
            <a:ext cx="3246120" cy="74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586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650</TotalTime>
  <Words>233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Condensed</vt:lpstr>
      <vt:lpstr>Bahnschrift SemiBold Condensed</vt:lpstr>
      <vt:lpstr>Century Gothic</vt:lpstr>
      <vt:lpstr>Wingdings 3</vt:lpstr>
      <vt:lpstr>Ion</vt:lpstr>
      <vt:lpstr>Audit Insights Webinar Programme Thursday, 17th June 2021 (10.00 a.m.)</vt:lpstr>
    </vt:vector>
  </TitlesOfParts>
  <Company>PER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OCAEvent – ‘View to the Future’, Irish Public Sector</dc:title>
  <dc:creator>Paula O'Connor (OCAG)</dc:creator>
  <cp:lastModifiedBy>Paula O'Connor (OCAG)</cp:lastModifiedBy>
  <cp:revision>52</cp:revision>
  <dcterms:created xsi:type="dcterms:W3CDTF">2021-05-14T17:52:55Z</dcterms:created>
  <dcterms:modified xsi:type="dcterms:W3CDTF">2021-06-18T14:41:27Z</dcterms:modified>
</cp:coreProperties>
</file>